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sldIdLst>
    <p:sldId id="256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6" r:id="rId25"/>
    <p:sldId id="287" r:id="rId26"/>
    <p:sldId id="288" r:id="rId27"/>
    <p:sldId id="289" r:id="rId28"/>
    <p:sldId id="290" r:id="rId29"/>
    <p:sldId id="291" r:id="rId30"/>
    <p:sldId id="389" r:id="rId31"/>
    <p:sldId id="390" r:id="rId32"/>
    <p:sldId id="285" r:id="rId33"/>
    <p:sldId id="292" r:id="rId34"/>
    <p:sldId id="294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65" r:id="rId63"/>
    <p:sldId id="366" r:id="rId64"/>
    <p:sldId id="323" r:id="rId65"/>
    <p:sldId id="324" r:id="rId66"/>
    <p:sldId id="325" r:id="rId67"/>
    <p:sldId id="326" r:id="rId68"/>
    <p:sldId id="367" r:id="rId69"/>
    <p:sldId id="368" r:id="rId70"/>
    <p:sldId id="369" r:id="rId71"/>
    <p:sldId id="370" r:id="rId72"/>
    <p:sldId id="371" r:id="rId73"/>
    <p:sldId id="372" r:id="rId74"/>
    <p:sldId id="373" r:id="rId75"/>
    <p:sldId id="327" r:id="rId76"/>
    <p:sldId id="328" r:id="rId77"/>
    <p:sldId id="331" r:id="rId78"/>
    <p:sldId id="329" r:id="rId79"/>
    <p:sldId id="330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88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80" r:id="rId97"/>
    <p:sldId id="381" r:id="rId98"/>
    <p:sldId id="349" r:id="rId99"/>
    <p:sldId id="350" r:id="rId100"/>
    <p:sldId id="351" r:id="rId101"/>
    <p:sldId id="352" r:id="rId102"/>
    <p:sldId id="384" r:id="rId103"/>
    <p:sldId id="353" r:id="rId104"/>
    <p:sldId id="354" r:id="rId105"/>
    <p:sldId id="387" r:id="rId106"/>
    <p:sldId id="382" r:id="rId107"/>
    <p:sldId id="383" r:id="rId108"/>
    <p:sldId id="355" r:id="rId109"/>
    <p:sldId id="374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86" r:id="rId119"/>
    <p:sldId id="385" r:id="rId120"/>
    <p:sldId id="364" r:id="rId121"/>
    <p:sldId id="375" r:id="rId122"/>
    <p:sldId id="376" r:id="rId123"/>
    <p:sldId id="378" r:id="rId124"/>
    <p:sldId id="379" r:id="rId125"/>
    <p:sldId id="377" r:id="rId126"/>
  </p:sldIdLst>
  <p:sldSz cx="9144000" cy="6858000" type="screen4x3"/>
  <p:notesSz cx="7099300" cy="102346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0" autoAdjust="0"/>
    <p:restoredTop sz="94581" autoAdjust="0"/>
  </p:normalViewPr>
  <p:slideViewPr>
    <p:cSldViewPr>
      <p:cViewPr varScale="1">
        <p:scale>
          <a:sx n="64" d="100"/>
          <a:sy n="64" d="100"/>
        </p:scale>
        <p:origin x="-725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40290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14466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3694148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725468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2153869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542959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31104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4287131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1963966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2061895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49669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1014256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3514841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1845463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40422006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4186192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35691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351397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85209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137530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394864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296409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2568921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  <p:extLst>
      <p:ext uri="{BB962C8B-B14F-4D97-AF65-F5344CB8AC3E}">
        <p14:creationId xmlns:p14="http://schemas.microsoft.com/office/powerpoint/2010/main" val="138331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1428750"/>
            <a:ext cx="9132888" cy="152400"/>
            <a:chOff x="0" y="900"/>
            <a:chExt cx="5753" cy="96"/>
          </a:xfrm>
        </p:grpSpPr>
        <p:sp>
          <p:nvSpPr>
            <p:cNvPr id="2" name="Rectangle 3"/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EBEBEB">
                    <a:gamma/>
                    <a:shade val="80000"/>
                    <a:invGamma/>
                  </a:srgbClr>
                </a:gs>
                <a:gs pos="50000">
                  <a:srgbClr val="EBEBEB"/>
                </a:gs>
                <a:gs pos="100000">
                  <a:srgbClr val="EBEBEB">
                    <a:gamma/>
                    <a:shade val="8000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CECECE">
                    <a:gamma/>
                    <a:shade val="60000"/>
                    <a:invGamma/>
                  </a:srgbClr>
                </a:gs>
                <a:gs pos="50000">
                  <a:srgbClr val="CECECE"/>
                </a:gs>
                <a:gs pos="100000">
                  <a:srgbClr val="CECECE">
                    <a:gamma/>
                    <a:shade val="6000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512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4367213" y="6540500"/>
            <a:ext cx="406400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fld id="{D97CBC8C-24E7-4735-B259-EA6C874FF19D}" type="slidenum">
              <a:rPr lang="en-US" altLang="zh-TW" sz="1200">
                <a:latin typeface="Georgia" pitchFamily="18" charset="0"/>
              </a:rPr>
              <a:pPr>
                <a:defRPr/>
              </a:pPr>
              <a:t>‹#›</a:t>
            </a:fld>
            <a:endParaRPr lang="en-US" altLang="zh-TW" sz="1200">
              <a:latin typeface="Georgia" pitchFamily="18" charset="0"/>
            </a:endParaRP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1188" y="6453188"/>
            <a:ext cx="289560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>
                <a:latin typeface="+mn-lt"/>
              </a:defRPr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"/>
        <a:defRPr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1428750"/>
            <a:ext cx="9132888" cy="152400"/>
            <a:chOff x="0" y="900"/>
            <a:chExt cx="5753" cy="96"/>
          </a:xfrm>
        </p:grpSpPr>
        <p:sp>
          <p:nvSpPr>
            <p:cNvPr id="358403" name="Rectangle 3"/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EBEBEB">
                    <a:gamma/>
                    <a:shade val="80000"/>
                    <a:invGamma/>
                  </a:srgbClr>
                </a:gs>
                <a:gs pos="50000">
                  <a:srgbClr val="EBEBEB"/>
                </a:gs>
                <a:gs pos="100000">
                  <a:srgbClr val="EBEBEB">
                    <a:gamma/>
                    <a:shade val="8000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58404" name="Rectangle 4"/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CECECE">
                    <a:gamma/>
                    <a:shade val="60000"/>
                    <a:invGamma/>
                  </a:srgbClr>
                </a:gs>
                <a:gs pos="50000">
                  <a:srgbClr val="CECECE"/>
                </a:gs>
                <a:gs pos="100000">
                  <a:srgbClr val="CECECE">
                    <a:gamma/>
                    <a:shade val="60000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614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4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7" tIns="44450" rIns="90487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58407" name="Rectangle 7"/>
          <p:cNvSpPr>
            <a:spLocks noChangeArrowheads="1"/>
          </p:cNvSpPr>
          <p:nvPr/>
        </p:nvSpPr>
        <p:spPr bwMode="auto">
          <a:xfrm>
            <a:off x="4367213" y="6540500"/>
            <a:ext cx="406400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fld id="{0188DE51-7808-4CE3-B97B-7E24EE876B27}" type="slidenum">
              <a:rPr lang="en-US" altLang="zh-TW" sz="1200">
                <a:latin typeface="Georgia" pitchFamily="18" charset="0"/>
              </a:rPr>
              <a:pPr>
                <a:defRPr/>
              </a:pPr>
              <a:t>‹#›</a:t>
            </a:fld>
            <a:endParaRPr lang="en-US" altLang="zh-TW" sz="1200">
              <a:latin typeface="Georgia" pitchFamily="18" charset="0"/>
            </a:endParaRPr>
          </a:p>
        </p:txBody>
      </p:sp>
      <p:sp>
        <p:nvSpPr>
          <p:cNvPr id="35840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1188" y="6453188"/>
            <a:ext cx="289560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>
                <a:latin typeface="+mn-lt"/>
              </a:defRPr>
            </a:lvl1pPr>
          </a:lstStyle>
          <a:p>
            <a:pPr>
              <a:defRPr/>
            </a:pPr>
            <a:r>
              <a:rPr lang="en-US" altLang="zh-TW"/>
              <a:t>Electric Machinery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Palatino Linotype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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4.bin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7171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smtClean="0">
                <a:ea typeface="新細明體" pitchFamily="18" charset="-120"/>
              </a:rPr>
              <a:t>Chapter 2</a:t>
            </a:r>
            <a:br>
              <a:rPr lang="en-US" altLang="zh-TW" b="1" smtClean="0">
                <a:ea typeface="新細明體" pitchFamily="18" charset="-120"/>
              </a:rPr>
            </a:br>
            <a:r>
              <a:rPr lang="en-US" altLang="zh-TW" b="1" smtClean="0">
                <a:ea typeface="新細明體" pitchFamily="18" charset="-120"/>
              </a:rPr>
              <a:t>Transformers</a:t>
            </a:r>
          </a:p>
        </p:txBody>
      </p:sp>
      <p:sp>
        <p:nvSpPr>
          <p:cNvPr id="7172" name="Rectangle 7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Edit by Chi-Shan Yu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The ideal transformer characteristics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3741738" cy="4114800"/>
          </a:xfrm>
        </p:spPr>
        <p:txBody>
          <a:bodyPr/>
          <a:lstStyle/>
          <a:p>
            <a:pPr>
              <a:buFontTx/>
              <a:buChar char="•"/>
            </a:pPr>
            <a:endParaRPr lang="en-US" altLang="zh-TW" smtClean="0"/>
          </a:p>
          <a:p>
            <a:pPr>
              <a:buFontTx/>
              <a:buChar char="•"/>
            </a:pPr>
            <a:endParaRPr lang="en-US" altLang="zh-TW" smtClean="0"/>
          </a:p>
          <a:p>
            <a:pPr>
              <a:buFontTx/>
              <a:buChar char="•"/>
            </a:pPr>
            <a:r>
              <a:rPr lang="en-US" altLang="zh-TW" sz="2000" smtClean="0"/>
              <a:t>Where </a:t>
            </a:r>
            <a:r>
              <a:rPr lang="en-US" altLang="zh-TW" sz="2000" b="1" i="1" smtClean="0"/>
              <a:t>a</a:t>
            </a:r>
            <a:r>
              <a:rPr lang="en-US" altLang="zh-TW" sz="2000" smtClean="0"/>
              <a:t>=N</a:t>
            </a:r>
            <a:r>
              <a:rPr lang="en-US" altLang="zh-TW" sz="2000" baseline="-25000" smtClean="0"/>
              <a:t>p</a:t>
            </a:r>
            <a:r>
              <a:rPr lang="en-US" altLang="zh-TW" sz="2000" smtClean="0"/>
              <a:t>/N</a:t>
            </a:r>
            <a:r>
              <a:rPr lang="en-US" altLang="zh-TW" sz="2000" baseline="-25000" smtClean="0"/>
              <a:t>s</a:t>
            </a:r>
            <a:r>
              <a:rPr lang="en-US" altLang="zh-TW" sz="2000" smtClean="0"/>
              <a:t> is the turns ratio</a:t>
            </a:r>
            <a:endParaRPr lang="en-US" altLang="zh-TW" sz="2000" baseline="-25000" smtClean="0"/>
          </a:p>
          <a:p>
            <a:pPr>
              <a:buFontTx/>
              <a:buChar char="•"/>
            </a:pPr>
            <a:r>
              <a:rPr lang="en-US" altLang="zh-TW" sz="2000" smtClean="0"/>
              <a:t>Energy balance relation</a:t>
            </a:r>
          </a:p>
          <a:p>
            <a:pPr>
              <a:buFontTx/>
              <a:buChar char="•"/>
            </a:pPr>
            <a:endParaRPr lang="en-US" altLang="zh-TW" sz="2000" smtClean="0"/>
          </a:p>
          <a:p>
            <a:pPr>
              <a:buFontTx/>
              <a:buChar char="•"/>
            </a:pPr>
            <a:endParaRPr lang="en-US" altLang="zh-TW" sz="2000" smtClean="0"/>
          </a:p>
          <a:p>
            <a:pPr>
              <a:buFontTx/>
              <a:buChar char="•"/>
            </a:pPr>
            <a:endParaRPr lang="en-US" altLang="zh-TW" sz="2000" smtClean="0"/>
          </a:p>
          <a:p>
            <a:pPr>
              <a:buFontTx/>
              <a:buChar char="•"/>
            </a:pPr>
            <a:r>
              <a:rPr lang="en-US" altLang="zh-TW" sz="2000" smtClean="0"/>
              <a:t>Phasor relation</a:t>
            </a:r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916113"/>
            <a:ext cx="38004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916113"/>
            <a:ext cx="216058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076700"/>
            <a:ext cx="17811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149725"/>
            <a:ext cx="10477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373688"/>
            <a:ext cx="11144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5373688"/>
            <a:ext cx="9429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7" name="Rectangle 10"/>
          <p:cNvSpPr>
            <a:spLocks noChangeArrowheads="1"/>
          </p:cNvSpPr>
          <p:nvPr/>
        </p:nvSpPr>
        <p:spPr bwMode="auto">
          <a:xfrm>
            <a:off x="5003800" y="5013325"/>
            <a:ext cx="3741738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000">
                <a:latin typeface="Palatino Linotype" pitchFamily="18" charset="0"/>
                <a:ea typeface="標楷體" pitchFamily="65" charset="-120"/>
              </a:rPr>
              <a:t>The turns ratio </a:t>
            </a:r>
            <a:r>
              <a:rPr lang="en-US" altLang="zh-TW" sz="2000" b="1" i="1">
                <a:latin typeface="Palatino Linotype" pitchFamily="18" charset="0"/>
                <a:ea typeface="標楷體" pitchFamily="65" charset="-120"/>
              </a:rPr>
              <a:t>a</a:t>
            </a:r>
            <a:r>
              <a:rPr lang="en-US" altLang="zh-TW" sz="2000">
                <a:latin typeface="Palatino Linotype" pitchFamily="18" charset="0"/>
                <a:ea typeface="標楷體" pitchFamily="65" charset="-120"/>
              </a:rPr>
              <a:t> only effects the magnitude not the angle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5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Wye-delta connection summarize</a:t>
            </a:r>
          </a:p>
        </p:txBody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smtClean="0"/>
              <a:t>No 3rd harmonic component problem:</a:t>
            </a:r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There are phase difference between each sides</a:t>
            </a:r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In United state, the secondary voltage will lag the primary voltage 30 degrees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Phase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Delta-wye connection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89138"/>
            <a:ext cx="64865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3203575" y="4797425"/>
          <a:ext cx="194468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方程式" r:id="rId4" imgW="1638000" imgH="622080" progId="Equation.3">
                  <p:embed/>
                </p:oleObj>
              </mc:Choice>
              <mc:Fallback>
                <p:oleObj name="方程式" r:id="rId4" imgW="1638000" imgH="622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797425"/>
                        <a:ext cx="1944688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Rectangle 7"/>
          <p:cNvSpPr>
            <a:spLocks noChangeArrowheads="1"/>
          </p:cNvSpPr>
          <p:nvPr/>
        </p:nvSpPr>
        <p:spPr bwMode="auto">
          <a:xfrm>
            <a:off x="3132138" y="4724400"/>
            <a:ext cx="2087562" cy="8651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75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Delta-wye connection</a:t>
            </a:r>
          </a:p>
        </p:txBody>
      </p:sp>
      <p:pic>
        <p:nvPicPr>
          <p:cNvPr id="10752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916113"/>
            <a:ext cx="4752975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Phase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Delta-wye connection</a:t>
            </a:r>
          </a:p>
        </p:txBody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Common connection:</a:t>
            </a:r>
          </a:p>
          <a:p>
            <a:pPr lvl="1">
              <a:buFontTx/>
              <a:buChar char="–"/>
            </a:pPr>
            <a:r>
              <a:rPr lang="en-US" altLang="zh-TW" smtClean="0"/>
              <a:t>Used on three-wire (delta) to four wire (wye)</a:t>
            </a:r>
          </a:p>
          <a:p>
            <a:pPr lvl="1">
              <a:buFontTx/>
              <a:buChar char="–"/>
            </a:pPr>
            <a:r>
              <a:rPr lang="en-US" altLang="zh-TW" smtClean="0"/>
              <a:t>Used to isolate ground on wye side from source ground on delta side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Delta-wye or wye-delta</a:t>
            </a:r>
          </a:p>
        </p:txBody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Common for wye-delta step-up transformer banks in generating plants</a:t>
            </a:r>
          </a:p>
          <a:p>
            <a:pPr>
              <a:buFontTx/>
              <a:buChar char="•"/>
            </a:pPr>
            <a:r>
              <a:rPr lang="en-US" altLang="zh-TW" smtClean="0"/>
              <a:t>Common for delta-wye step-down banks in substation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Delta-delta connection</a:t>
            </a:r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76475"/>
            <a:ext cx="6734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292600"/>
            <a:ext cx="25622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Delta-delta connection</a:t>
            </a:r>
          </a:p>
        </p:txBody>
      </p:sp>
      <p:pic>
        <p:nvPicPr>
          <p:cNvPr id="1126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844675"/>
            <a:ext cx="48291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Three-phase transformation using two transformers</a:t>
            </a:r>
          </a:p>
        </p:txBody>
      </p:sp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205038"/>
            <a:ext cx="424815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Dot convention in ideal transformer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060575"/>
            <a:ext cx="75596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14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V-V connection</a:t>
            </a:r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73238"/>
            <a:ext cx="7000875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652963"/>
            <a:ext cx="292417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Power rating of </a:t>
            </a:r>
            <a:r>
              <a:rPr lang="en-US" altLang="zh-TW" smtClean="0">
                <a:latin typeface="Symbol" pitchFamily="18" charset="2"/>
              </a:rPr>
              <a:t>D</a:t>
            </a:r>
            <a:r>
              <a:rPr lang="en-US" altLang="zh-TW" smtClean="0"/>
              <a:t>-</a:t>
            </a:r>
            <a:r>
              <a:rPr lang="en-US" altLang="zh-TW" smtClean="0">
                <a:latin typeface="Symbol" pitchFamily="18" charset="2"/>
              </a:rPr>
              <a:t>D</a:t>
            </a:r>
            <a:r>
              <a:rPr lang="en-US" altLang="zh-TW" smtClean="0"/>
              <a:t> connection</a:t>
            </a: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844675"/>
            <a:ext cx="702945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5229225"/>
            <a:ext cx="1609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Power rating of V-V connection</a:t>
            </a:r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157788"/>
            <a:ext cx="26765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952625"/>
            <a:ext cx="69342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157788"/>
            <a:ext cx="24193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5516563"/>
            <a:ext cx="1181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Comparison of power rating</a:t>
            </a:r>
          </a:p>
        </p:txBody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smtClean="0"/>
              <a:t>The power rating comparison</a:t>
            </a:r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Where is the power rating ?</a:t>
            </a:r>
          </a:p>
          <a:p>
            <a:pPr marL="838200" lvl="1" indent="-381000">
              <a:buFontTx/>
              <a:buChar char="•"/>
            </a:pPr>
            <a:r>
              <a:rPr lang="en-US" altLang="zh-TW" smtClean="0"/>
              <a:t>The existing reactive power will consume the power rating</a:t>
            </a:r>
          </a:p>
        </p:txBody>
      </p:sp>
      <p:pic>
        <p:nvPicPr>
          <p:cNvPr id="11776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565400"/>
            <a:ext cx="32400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365625"/>
            <a:ext cx="26479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437063"/>
            <a:ext cx="24003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Open Y-open</a:t>
            </a:r>
            <a:r>
              <a:rPr lang="en-US" altLang="zh-TW" smtClean="0">
                <a:latin typeface="Symbol" pitchFamily="18" charset="2"/>
              </a:rPr>
              <a:t> D</a:t>
            </a:r>
            <a:r>
              <a:rPr lang="en-US" altLang="zh-TW" smtClean="0"/>
              <a:t> connection</a:t>
            </a:r>
          </a:p>
        </p:txBody>
      </p:sp>
      <p:pic>
        <p:nvPicPr>
          <p:cNvPr id="1187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05038"/>
            <a:ext cx="67341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19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Scott-T connection – railroad applications</a:t>
            </a:r>
          </a:p>
        </p:txBody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smtClean="0"/>
              <a:t>While in railroad applications, there always need two-phase power system for supporting northbound and southbound rails respectively.</a:t>
            </a:r>
          </a:p>
        </p:txBody>
      </p:sp>
      <p:pic>
        <p:nvPicPr>
          <p:cNvPr id="1198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160713"/>
            <a:ext cx="6264275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20713"/>
            <a:ext cx="7416800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T-T three phase connection</a:t>
            </a:r>
          </a:p>
        </p:txBody>
      </p:sp>
      <p:pic>
        <p:nvPicPr>
          <p:cNvPr id="1218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060575"/>
            <a:ext cx="48672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228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T-T three phase connection</a:t>
            </a:r>
          </a:p>
        </p:txBody>
      </p:sp>
      <p:pic>
        <p:nvPicPr>
          <p:cNvPr id="1228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989138"/>
            <a:ext cx="57531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Transformer rating and relative problems</a:t>
            </a:r>
          </a:p>
        </p:txBody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smtClean="0"/>
              <a:t>Voltage rating</a:t>
            </a:r>
          </a:p>
          <a:p>
            <a:pPr marL="838200" lvl="1" indent="-381000">
              <a:buFontTx/>
              <a:buChar char="•"/>
            </a:pPr>
            <a:r>
              <a:rPr lang="en-US" altLang="zh-TW" smtClean="0"/>
              <a:t>Prevent the over-voltage insulation problem</a:t>
            </a:r>
          </a:p>
          <a:p>
            <a:pPr marL="838200" lvl="1" indent="-381000">
              <a:buFontTx/>
              <a:buChar char="•"/>
            </a:pPr>
            <a:r>
              <a:rPr lang="en-US" altLang="zh-TW" smtClean="0"/>
              <a:t>Prevent the saturation of magnetization curve</a:t>
            </a:r>
          </a:p>
        </p:txBody>
      </p:sp>
      <p:pic>
        <p:nvPicPr>
          <p:cNvPr id="12390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284538"/>
            <a:ext cx="266541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860800"/>
            <a:ext cx="2520950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5229225"/>
            <a:ext cx="1512888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Power in an ideal transformer</a:t>
            </a:r>
          </a:p>
        </p:txBody>
      </p:sp>
      <p:pic>
        <p:nvPicPr>
          <p:cNvPr id="1638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73238"/>
            <a:ext cx="7318375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695825"/>
            <a:ext cx="72009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88913"/>
            <a:ext cx="7019925" cy="650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Frequency limitation</a:t>
            </a:r>
          </a:p>
        </p:txBody>
      </p:sp>
      <p:sp>
        <p:nvSpPr>
          <p:cNvPr id="12595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2708275"/>
            <a:ext cx="7772400" cy="338772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If a 60Hz transformer operates on 50Hz, its applied voltage must be reduced by one-sixth</a:t>
            </a:r>
          </a:p>
          <a:p>
            <a:pPr>
              <a:buFontTx/>
              <a:buChar char="•"/>
            </a:pPr>
            <a:r>
              <a:rPr lang="en-US" altLang="zh-TW" smtClean="0"/>
              <a:t>If a 50Hz transformer operates on 60Hz, its applied voltage may rise 20 percents.</a:t>
            </a:r>
          </a:p>
        </p:txBody>
      </p:sp>
      <p:pic>
        <p:nvPicPr>
          <p:cNvPr id="12595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989138"/>
            <a:ext cx="18002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Inrush current problem</a:t>
            </a:r>
          </a:p>
        </p:txBody>
      </p:sp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44675"/>
            <a:ext cx="56864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133600"/>
            <a:ext cx="20383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636838"/>
            <a:ext cx="24574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28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Instrument transformer</a:t>
            </a:r>
          </a:p>
        </p:txBody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Potential transformer (PT)</a:t>
            </a:r>
          </a:p>
          <a:p>
            <a:pPr>
              <a:buFontTx/>
              <a:buChar char="•"/>
            </a:pPr>
            <a:endParaRPr lang="en-US" altLang="zh-TW" smtClean="0"/>
          </a:p>
          <a:p>
            <a:pPr>
              <a:buFontTx/>
              <a:buChar char="•"/>
            </a:pPr>
            <a:r>
              <a:rPr lang="en-US" altLang="zh-TW" smtClean="0"/>
              <a:t>Current transformer (CT)</a:t>
            </a:r>
          </a:p>
        </p:txBody>
      </p:sp>
      <p:pic>
        <p:nvPicPr>
          <p:cNvPr id="1280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357563"/>
            <a:ext cx="39147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290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Recap</a:t>
            </a:r>
          </a:p>
        </p:txBody>
      </p:sp>
      <p:sp>
        <p:nvSpPr>
          <p:cNvPr id="12902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smtClean="0"/>
              <a:t>You must know the magnetization current, core loss current and excitation current</a:t>
            </a:r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You must know the equivalent circuit of real transformer</a:t>
            </a:r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Voltage regulation and efficiency of transformer</a:t>
            </a:r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The differences between four types connection of three-phase transformer</a:t>
            </a:r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V-V connection, Scott T connection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Power in an ideal transformer</a:t>
            </a:r>
          </a:p>
        </p:txBody>
      </p:sp>
      <p:pic>
        <p:nvPicPr>
          <p:cNvPr id="174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44675"/>
            <a:ext cx="74168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Impedance transformation through a transformer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844675"/>
            <a:ext cx="305752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4076700"/>
            <a:ext cx="53340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221163"/>
            <a:ext cx="1019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129088"/>
            <a:ext cx="752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868863"/>
            <a:ext cx="21145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Analysis of circuits containing ideal transformers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All the current and voltage are all referred to one side (primary side)</a:t>
            </a:r>
          </a:p>
          <a:p>
            <a:pPr>
              <a:buFontTx/>
              <a:buChar char="•"/>
            </a:pPr>
            <a:r>
              <a:rPr lang="en-US" altLang="zh-TW" smtClean="0"/>
              <a:t>Note the dot convention for current direction</a:t>
            </a:r>
          </a:p>
          <a:p>
            <a:pPr>
              <a:buFontTx/>
              <a:buChar char="•"/>
            </a:pPr>
            <a:r>
              <a:rPr lang="en-US" altLang="zh-TW" smtClean="0"/>
              <a:t>Impedance transformation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 2-1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44675"/>
            <a:ext cx="7634287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514725"/>
            <a:ext cx="755967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 2-1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773238"/>
            <a:ext cx="67341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04813"/>
            <a:ext cx="7416800" cy="595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7920038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068638"/>
            <a:ext cx="66484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Chapter 2 Transformers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207375" cy="4114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TW" sz="2200" smtClean="0">
                <a:ea typeface="新細明體" pitchFamily="18" charset="-120"/>
              </a:rPr>
              <a:t>Types and construction of transformers</a:t>
            </a:r>
          </a:p>
          <a:p>
            <a:pPr>
              <a:buFontTx/>
              <a:buChar char="•"/>
            </a:pPr>
            <a:r>
              <a:rPr lang="en-US" altLang="zh-TW" sz="2200" smtClean="0">
                <a:ea typeface="新細明體" pitchFamily="18" charset="-120"/>
              </a:rPr>
              <a:t>The ideal transformer</a:t>
            </a:r>
          </a:p>
          <a:p>
            <a:pPr>
              <a:buFontTx/>
              <a:buChar char="•"/>
            </a:pPr>
            <a:r>
              <a:rPr lang="en-US" altLang="zh-TW" sz="2200" smtClean="0">
                <a:ea typeface="新細明體" pitchFamily="18" charset="-120"/>
              </a:rPr>
              <a:t>Theory of operation of real single-phase transformers</a:t>
            </a:r>
          </a:p>
          <a:p>
            <a:pPr>
              <a:buFontTx/>
              <a:buChar char="•"/>
            </a:pPr>
            <a:r>
              <a:rPr lang="en-US" altLang="zh-TW" sz="2200" smtClean="0">
                <a:ea typeface="新細明體" pitchFamily="18" charset="-120"/>
              </a:rPr>
              <a:t>Equivalent circuit of a transformer</a:t>
            </a:r>
          </a:p>
          <a:p>
            <a:pPr>
              <a:buFontTx/>
              <a:buChar char="•"/>
            </a:pPr>
            <a:r>
              <a:rPr lang="en-US" altLang="zh-TW" sz="2200" smtClean="0">
                <a:ea typeface="新細明體" pitchFamily="18" charset="-120"/>
              </a:rPr>
              <a:t>Transformer voltage regulation and efficiency</a:t>
            </a:r>
          </a:p>
          <a:p>
            <a:pPr>
              <a:buFontTx/>
              <a:buChar char="•"/>
            </a:pPr>
            <a:r>
              <a:rPr lang="en-US" altLang="zh-TW" sz="2200" smtClean="0">
                <a:ea typeface="新細明體" pitchFamily="18" charset="-120"/>
              </a:rPr>
              <a:t>Transformer taps and voltage regulation</a:t>
            </a:r>
          </a:p>
          <a:p>
            <a:pPr>
              <a:buFontTx/>
              <a:buChar char="•"/>
            </a:pPr>
            <a:r>
              <a:rPr lang="en-US" altLang="zh-TW" sz="2200" smtClean="0">
                <a:ea typeface="新細明體" pitchFamily="18" charset="-120"/>
              </a:rPr>
              <a:t>The autotransformer</a:t>
            </a:r>
          </a:p>
          <a:p>
            <a:pPr>
              <a:buFontTx/>
              <a:buChar char="•"/>
            </a:pPr>
            <a:r>
              <a:rPr lang="en-US" altLang="zh-TW" sz="2200" smtClean="0">
                <a:ea typeface="新細明體" pitchFamily="18" charset="-120"/>
              </a:rPr>
              <a:t>Three-phase transformer</a:t>
            </a:r>
          </a:p>
          <a:p>
            <a:pPr>
              <a:buFontTx/>
              <a:buChar char="•"/>
            </a:pPr>
            <a:r>
              <a:rPr lang="en-US" altLang="zh-TW" sz="2200" smtClean="0">
                <a:ea typeface="新細明體" pitchFamily="18" charset="-120"/>
              </a:rPr>
              <a:t>Three-phase transformers using two transformers</a:t>
            </a:r>
          </a:p>
          <a:p>
            <a:pPr>
              <a:buFontTx/>
              <a:buChar char="•"/>
            </a:pPr>
            <a:r>
              <a:rPr lang="en-US" altLang="zh-TW" sz="2200" smtClean="0">
                <a:ea typeface="新細明體" pitchFamily="18" charset="-120"/>
              </a:rPr>
              <a:t>Instrument transformers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76250"/>
            <a:ext cx="68421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49275"/>
            <a:ext cx="80645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6250"/>
            <a:ext cx="7343775" cy="60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Induced voltage and flux linkage </a:t>
            </a:r>
            <a:r>
              <a:rPr lang="en-US" altLang="zh-TW" smtClean="0">
                <a:latin typeface="Symbol" pitchFamily="18" charset="2"/>
              </a:rPr>
              <a:t>l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smtClean="0"/>
              <a:t>The induced voltage </a:t>
            </a:r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The flux linkage</a:t>
            </a:r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Simplified by average flux</a:t>
            </a:r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The final induced voltage</a:t>
            </a:r>
          </a:p>
        </p:txBody>
      </p:sp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844675"/>
            <a:ext cx="194468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708275"/>
            <a:ext cx="1295400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500438"/>
            <a:ext cx="1223962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581525"/>
            <a:ext cx="1727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Voltage relation between primary and secondary derived from Faraday’s law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00213"/>
            <a:ext cx="70485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Voltage relation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smtClean="0"/>
              <a:t>Induced voltage on each side</a:t>
            </a:r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Primary side flux</a:t>
            </a:r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Secondary side flux</a:t>
            </a:r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916113"/>
            <a:ext cx="18716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500438"/>
            <a:ext cx="2376487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284538"/>
            <a:ext cx="52197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797425"/>
            <a:ext cx="2303462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797425"/>
            <a:ext cx="51816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Voltage relation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3957638" cy="4114800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smtClean="0"/>
              <a:t>Induced voltage on primary side</a:t>
            </a:r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endParaRPr lang="en-US" altLang="zh-TW" smtClean="0"/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Induced voltage on secondary side</a:t>
            </a: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773238"/>
            <a:ext cx="2736850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141663"/>
            <a:ext cx="2951163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292600"/>
            <a:ext cx="3168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Induced voltage relation - Induced by mutual flux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44675"/>
            <a:ext cx="7489825" cy="438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Terminal voltage relation - Neglecting the leakage flux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60575"/>
            <a:ext cx="784860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Modeling the leakage flux by leakage inductance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44675"/>
            <a:ext cx="77597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376738"/>
            <a:ext cx="4824412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Transformers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989138"/>
            <a:ext cx="3887787" cy="4114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The transformer winding connected to the power source is called the </a:t>
            </a:r>
            <a:r>
              <a:rPr lang="en-US" altLang="zh-TW" b="1" i="1" smtClean="0"/>
              <a:t>primary winding or input winding</a:t>
            </a:r>
          </a:p>
          <a:p>
            <a:pPr>
              <a:buFontTx/>
              <a:buChar char="•"/>
            </a:pPr>
            <a:r>
              <a:rPr lang="en-US" altLang="zh-TW" smtClean="0"/>
              <a:t>The winding connected to the loads is called the </a:t>
            </a:r>
            <a:r>
              <a:rPr lang="en-US" altLang="zh-TW" b="1" i="1" smtClean="0"/>
              <a:t>secondary winding or output winding</a:t>
            </a:r>
          </a:p>
          <a:p>
            <a:pPr>
              <a:buFontTx/>
              <a:buChar char="•"/>
            </a:pPr>
            <a:r>
              <a:rPr lang="en-US" altLang="zh-TW" smtClean="0"/>
              <a:t>….</a:t>
            </a:r>
            <a:r>
              <a:rPr lang="en-US" altLang="zh-TW" b="1" i="1" smtClean="0"/>
              <a:t>tertiary winding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4932363" y="2060575"/>
          <a:ext cx="323215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hoto Editor 影像 " r:id="rId3" imgW="9764488" imgH="12276190" progId="MSPhotoEd.3">
                  <p:embed/>
                </p:oleObj>
              </mc:Choice>
              <mc:Fallback>
                <p:oleObj name="Photo Editor 影像 " r:id="rId3" imgW="9764488" imgH="1227619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060575"/>
                        <a:ext cx="323215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Modeling the leakage flux by leakage inductance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44675"/>
            <a:ext cx="6481762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Theory of operation of real single-phase transformers – secondary side open</a:t>
            </a:r>
          </a:p>
        </p:txBody>
      </p:sp>
      <p:sp>
        <p:nvSpPr>
          <p:cNvPr id="35844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773238"/>
            <a:ext cx="8207375" cy="1727200"/>
          </a:xfrm>
        </p:spPr>
        <p:txBody>
          <a:bodyPr/>
          <a:lstStyle/>
          <a:p>
            <a:pPr marL="0" indent="0">
              <a:buFontTx/>
              <a:buChar char="•"/>
            </a:pPr>
            <a:r>
              <a:rPr lang="en-US" altLang="zh-TW" sz="2000" smtClean="0"/>
              <a:t> Secondary side is open circuit</a:t>
            </a:r>
          </a:p>
          <a:p>
            <a:pPr marL="0" indent="0">
              <a:buFontTx/>
              <a:buChar char="•"/>
            </a:pPr>
            <a:r>
              <a:rPr lang="en-US" altLang="zh-TW" sz="2000" smtClean="0"/>
              <a:t> Input voltage and current to measure hysteresis curve</a:t>
            </a:r>
          </a:p>
          <a:p>
            <a:pPr marL="0" indent="0">
              <a:buFontTx/>
              <a:buChar char="•"/>
            </a:pPr>
            <a:r>
              <a:rPr lang="en-US" altLang="zh-TW" sz="2000" smtClean="0"/>
              <a:t> Flux is proportional to </a:t>
            </a:r>
            <a:r>
              <a:rPr lang="en-US" altLang="zh-TW" sz="2000" i="1" smtClean="0"/>
              <a:t>v</a:t>
            </a:r>
            <a:r>
              <a:rPr lang="en-US" altLang="zh-TW" sz="2000" baseline="-25000" smtClean="0"/>
              <a:t>p</a:t>
            </a:r>
            <a:r>
              <a:rPr lang="en-US" altLang="zh-TW" sz="2000" smtClean="0"/>
              <a:t> and magnetomotive force is proportional to </a:t>
            </a:r>
            <a:r>
              <a:rPr lang="en-US" altLang="zh-TW" sz="2000" i="1" smtClean="0"/>
              <a:t>i</a:t>
            </a:r>
            <a:r>
              <a:rPr lang="en-US" altLang="zh-TW" sz="2000" baseline="-25000" smtClean="0"/>
              <a:t>p</a:t>
            </a:r>
          </a:p>
          <a:p>
            <a:pPr marL="0" indent="0">
              <a:buFontTx/>
              <a:buChar char="•"/>
            </a:pPr>
            <a:r>
              <a:rPr lang="en-US" altLang="zh-TW" sz="2000" smtClean="0"/>
              <a:t> </a:t>
            </a:r>
            <a:r>
              <a:rPr lang="en-US" altLang="zh-TW" sz="2000" i="1" smtClean="0"/>
              <a:t>i</a:t>
            </a:r>
            <a:r>
              <a:rPr lang="en-US" altLang="zh-TW" sz="2000" baseline="-25000" smtClean="0"/>
              <a:t>p</a:t>
            </a:r>
            <a:r>
              <a:rPr lang="en-US" altLang="zh-TW" sz="2000" i="1" smtClean="0"/>
              <a:t>(t)</a:t>
            </a:r>
            <a:r>
              <a:rPr lang="en-US" altLang="zh-TW" sz="2000" smtClean="0"/>
              <a:t> = 0 for ideal transformer</a:t>
            </a:r>
          </a:p>
        </p:txBody>
      </p:sp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644900"/>
            <a:ext cx="482441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068638"/>
            <a:ext cx="3824288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Magnetization current in real transformer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smtClean="0"/>
              <a:t>The magnetization current i</a:t>
            </a:r>
            <a:r>
              <a:rPr lang="en-US" altLang="zh-TW" baseline="-25000" smtClean="0"/>
              <a:t>M</a:t>
            </a:r>
            <a:r>
              <a:rPr lang="en-US" altLang="zh-TW" smtClean="0"/>
              <a:t> is used to generate mutual flux </a:t>
            </a:r>
            <a:r>
              <a:rPr lang="en-US" altLang="zh-TW" smtClean="0">
                <a:latin typeface="Symbol" pitchFamily="18" charset="2"/>
              </a:rPr>
              <a:t>f</a:t>
            </a:r>
            <a:r>
              <a:rPr lang="en-US" altLang="zh-TW" baseline="-25000" smtClean="0"/>
              <a:t>M</a:t>
            </a:r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While secondary side is opened, the current measured at primary side contains two parts and is called the excitation current </a:t>
            </a:r>
            <a:r>
              <a:rPr lang="en-US" altLang="zh-TW" i="1" smtClean="0"/>
              <a:t>i</a:t>
            </a:r>
            <a:r>
              <a:rPr lang="en-US" altLang="zh-TW" baseline="-25000" smtClean="0"/>
              <a:t>ex</a:t>
            </a:r>
          </a:p>
          <a:p>
            <a:pPr marL="838200" lvl="1" indent="-381000">
              <a:buFontTx/>
              <a:buAutoNum type="arabicPeriod"/>
            </a:pPr>
            <a:r>
              <a:rPr lang="en-US" altLang="zh-TW" smtClean="0"/>
              <a:t>Magnetization current </a:t>
            </a:r>
            <a:r>
              <a:rPr lang="en-US" altLang="zh-TW" i="1" smtClean="0"/>
              <a:t>i</a:t>
            </a:r>
            <a:r>
              <a:rPr lang="en-US" altLang="zh-TW" baseline="-25000" smtClean="0"/>
              <a:t>M</a:t>
            </a:r>
            <a:r>
              <a:rPr lang="en-US" altLang="zh-TW" smtClean="0"/>
              <a:t>: to generate mutual flux</a:t>
            </a:r>
          </a:p>
          <a:p>
            <a:pPr marL="838200" lvl="1" indent="-381000">
              <a:buFontTx/>
              <a:buAutoNum type="arabicPeriod"/>
            </a:pPr>
            <a:r>
              <a:rPr lang="en-US" altLang="zh-TW" smtClean="0"/>
              <a:t>Core loss current </a:t>
            </a:r>
            <a:r>
              <a:rPr lang="en-US" altLang="zh-TW" i="1" smtClean="0"/>
              <a:t>i</a:t>
            </a:r>
            <a:r>
              <a:rPr lang="en-US" altLang="zh-TW" baseline="-25000" smtClean="0"/>
              <a:t>h+e</a:t>
            </a:r>
            <a:r>
              <a:rPr lang="en-US" altLang="zh-TW" smtClean="0"/>
              <a:t> : hysteresis and eddy currents</a:t>
            </a:r>
          </a:p>
          <a:p>
            <a:pPr marL="457200" indent="-457200">
              <a:buFontTx/>
              <a:buAutoNum type="arabicPeriod"/>
            </a:pPr>
            <a:endParaRPr lang="en-US" altLang="zh-TW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Magnetization curve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916113"/>
            <a:ext cx="437197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33375"/>
            <a:ext cx="66198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4221163"/>
            <a:ext cx="3024188" cy="1512887"/>
          </a:xfrm>
        </p:spPr>
        <p:txBody>
          <a:bodyPr/>
          <a:lstStyle/>
          <a:p>
            <a:r>
              <a:rPr lang="en-US" altLang="zh-TW" sz="2800" smtClean="0"/>
              <a:t>Magnetization current</a:t>
            </a:r>
          </a:p>
        </p:txBody>
      </p:sp>
      <p:pic>
        <p:nvPicPr>
          <p:cNvPr id="389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96975"/>
            <a:ext cx="1600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Magnetization current</a:t>
            </a:r>
          </a:p>
        </p:txBody>
      </p:sp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16113"/>
            <a:ext cx="7704138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Core loss current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700213"/>
            <a:ext cx="5183188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868863"/>
            <a:ext cx="73437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Excitation current </a:t>
            </a:r>
            <a:r>
              <a:rPr lang="en-US" altLang="zh-TW" i="1" smtClean="0"/>
              <a:t>i</a:t>
            </a:r>
            <a:r>
              <a:rPr lang="en-US" altLang="zh-TW" baseline="-25000" smtClean="0"/>
              <a:t>ex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773238"/>
            <a:ext cx="5545137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205038"/>
            <a:ext cx="2376487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Current ratio on a transformer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989138"/>
            <a:ext cx="68008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Polarity of the magnetomotive force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smtClean="0"/>
              <a:t>Current flows into “Dot” will produce a positive magnetomotive force</a:t>
            </a:r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Current flows out “Dot” will produce a negative magnetomotive force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Why transformers are important to modern life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•"/>
            </a:pPr>
            <a:r>
              <a:rPr lang="en-US" altLang="zh-TW" smtClean="0"/>
              <a:t>The transformer ideally changes one ac voltage level to another voltage level without affecting the actual power supplied.</a:t>
            </a:r>
          </a:p>
          <a:p>
            <a:pPr marL="457200" indent="-457200">
              <a:buFontTx/>
              <a:buChar char="•"/>
            </a:pPr>
            <a:r>
              <a:rPr lang="en-US" altLang="zh-TW" smtClean="0"/>
              <a:t>The transformer can be used in distribution system for efficiency issues.</a:t>
            </a:r>
          </a:p>
          <a:p>
            <a:pPr marL="838200" lvl="1" indent="-381000">
              <a:buFontTx/>
              <a:buChar char="•"/>
            </a:pPr>
            <a:r>
              <a:rPr lang="en-US" altLang="zh-TW" smtClean="0"/>
              <a:t>The step-up transformer decreases the line current and decreases the power loss on power line.</a:t>
            </a:r>
          </a:p>
          <a:p>
            <a:pPr marL="838200" lvl="1" indent="-381000">
              <a:buFontTx/>
              <a:buChar char="•"/>
            </a:pPr>
            <a:r>
              <a:rPr lang="en-US" altLang="zh-TW" smtClean="0"/>
              <a:t>The transmission/distribution system with transformer can keep high efficiency</a:t>
            </a:r>
          </a:p>
          <a:p>
            <a:pPr marL="457200" indent="-457200">
              <a:buFontTx/>
              <a:buChar char="•"/>
            </a:pPr>
            <a:endParaRPr lang="en-US" altLang="zh-TW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The net magnetomotive force and magnetic circuit</a:t>
            </a:r>
          </a:p>
        </p:txBody>
      </p:sp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133600"/>
            <a:ext cx="8135938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Ideal transformer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349500"/>
            <a:ext cx="41052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76475"/>
            <a:ext cx="3095625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284538"/>
            <a:ext cx="2232025" cy="152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The assumptions from real to ideal transformer</a:t>
            </a: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33600"/>
            <a:ext cx="7920038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The equivalent circuit of a transformer – to model the non-ideal characteristics</a:t>
            </a: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16113"/>
            <a:ext cx="7488237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Modeling excitation current and copper loss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The hysteresis and eddy currents is in-phase with input voltage (modeled as a shunt resistor R</a:t>
            </a:r>
            <a:r>
              <a:rPr lang="en-US" altLang="zh-TW" baseline="-25000" smtClean="0"/>
              <a:t>c</a:t>
            </a:r>
            <a:r>
              <a:rPr lang="en-US" altLang="zh-TW" smtClean="0"/>
              <a:t>)</a:t>
            </a:r>
          </a:p>
          <a:p>
            <a:pPr>
              <a:buFontTx/>
              <a:buChar char="•"/>
            </a:pPr>
            <a:r>
              <a:rPr lang="en-US" altLang="zh-TW" smtClean="0"/>
              <a:t>The magnetization current is lagging input voltage by 90 degrees (modeled as a shunt inductor X</a:t>
            </a:r>
            <a:r>
              <a:rPr lang="en-US" altLang="zh-TW" baseline="-25000" smtClean="0"/>
              <a:t>m</a:t>
            </a:r>
            <a:r>
              <a:rPr lang="en-US" altLang="zh-TW" smtClean="0"/>
              <a:t>)</a:t>
            </a:r>
          </a:p>
          <a:p>
            <a:pPr>
              <a:buFontTx/>
              <a:buChar char="•"/>
            </a:pPr>
            <a:r>
              <a:rPr lang="en-US" altLang="zh-TW" smtClean="0"/>
              <a:t>The copper loss can be modeled as the series resistors R</a:t>
            </a:r>
            <a:r>
              <a:rPr lang="en-US" altLang="zh-TW" baseline="-25000" smtClean="0"/>
              <a:t>p</a:t>
            </a:r>
            <a:r>
              <a:rPr lang="en-US" altLang="zh-TW" smtClean="0"/>
              <a:t> and R</a:t>
            </a:r>
            <a:r>
              <a:rPr lang="en-US" altLang="zh-TW" baseline="-25000" smtClean="0"/>
              <a:t>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The resulting equivalent circuit</a:t>
            </a:r>
          </a:p>
        </p:txBody>
      </p:sp>
      <p:pic>
        <p:nvPicPr>
          <p:cNvPr id="501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76475"/>
            <a:ext cx="7921625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Impedance transform to primary or secondary side</a:t>
            </a:r>
          </a:p>
        </p:txBody>
      </p:sp>
      <p:pic>
        <p:nvPicPr>
          <p:cNvPr id="5120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700213"/>
            <a:ext cx="51244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Approximate equivalent circuit</a:t>
            </a:r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05038"/>
            <a:ext cx="7777162" cy="333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Neglecting excitation current</a:t>
            </a:r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276475"/>
            <a:ext cx="8064500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Measure the equivalent circuit parameters</a:t>
            </a:r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There are two types of measurements used for determination the equivalent circuit parameters</a:t>
            </a:r>
          </a:p>
          <a:p>
            <a:pPr>
              <a:buFontTx/>
              <a:buChar char="•"/>
            </a:pPr>
            <a:r>
              <a:rPr lang="en-US" altLang="zh-TW" b="1" i="1" smtClean="0"/>
              <a:t>Open circuit test</a:t>
            </a:r>
            <a:r>
              <a:rPr lang="en-US" altLang="zh-TW" smtClean="0"/>
              <a:t> – used to measure excitation branch</a:t>
            </a:r>
          </a:p>
          <a:p>
            <a:pPr>
              <a:buFontTx/>
              <a:buChar char="•"/>
            </a:pPr>
            <a:r>
              <a:rPr lang="en-US" altLang="zh-TW" b="1" i="1" smtClean="0"/>
              <a:t>Short circuit test</a:t>
            </a:r>
            <a:r>
              <a:rPr lang="en-US" altLang="zh-TW" smtClean="0"/>
              <a:t> – used to measure series branch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Voltage levels used in Taipower system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Low voltage : 110V, 220V, 380V</a:t>
            </a:r>
          </a:p>
          <a:p>
            <a:pPr>
              <a:buFontTx/>
              <a:buChar char="•"/>
            </a:pPr>
            <a:r>
              <a:rPr lang="en-US" altLang="zh-TW" smtClean="0"/>
              <a:t>High voltage (HV): 11.4kV, 22.8kV (distribution system)</a:t>
            </a:r>
          </a:p>
          <a:p>
            <a:pPr>
              <a:buFontTx/>
              <a:buChar char="•"/>
            </a:pPr>
            <a:r>
              <a:rPr lang="en-US" altLang="zh-TW" smtClean="0"/>
              <a:t>Extra high voltage (EHV): 69kV, 161kV (transmission system)</a:t>
            </a:r>
          </a:p>
          <a:p>
            <a:pPr>
              <a:buFontTx/>
              <a:buChar char="•"/>
            </a:pPr>
            <a:r>
              <a:rPr lang="en-US" altLang="zh-TW" smtClean="0"/>
              <a:t>Ultra high voltage (UHV): 345kV (transmission system)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Open circuit test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89138"/>
            <a:ext cx="6985000" cy="377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Open circuit test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989138"/>
            <a:ext cx="7772400" cy="4114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Under the open circuit condition, all the input current flows through the excitation branch (Since the current is small, the test usually performs at high voltage side)</a:t>
            </a:r>
          </a:p>
          <a:p>
            <a:pPr>
              <a:buFontTx/>
              <a:buChar char="•"/>
            </a:pPr>
            <a:endParaRPr lang="en-US" altLang="zh-TW" smtClean="0"/>
          </a:p>
        </p:txBody>
      </p:sp>
      <p:pic>
        <p:nvPicPr>
          <p:cNvPr id="563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573463"/>
            <a:ext cx="180022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60800"/>
            <a:ext cx="11525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941888"/>
            <a:ext cx="244792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662613"/>
            <a:ext cx="2376488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868863"/>
            <a:ext cx="20891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Short circuit test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05038"/>
            <a:ext cx="74168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Short circuit test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At secondary side short circuit condition, the input voltage must be a very low value to prevent input large short circuit current (usually performs at low voltage side)</a:t>
            </a:r>
          </a:p>
        </p:txBody>
      </p:sp>
      <p:pic>
        <p:nvPicPr>
          <p:cNvPr id="5837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573463"/>
            <a:ext cx="1511300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365625"/>
            <a:ext cx="244792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365625"/>
            <a:ext cx="1800225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373688"/>
            <a:ext cx="3024188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5373688"/>
            <a:ext cx="3743325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 2-2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0645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157788"/>
            <a:ext cx="7704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49275"/>
            <a:ext cx="7848600" cy="51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33375"/>
            <a:ext cx="7416800" cy="616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96975"/>
            <a:ext cx="67691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Transformer voltage regulation and efficiency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44675"/>
            <a:ext cx="7993063" cy="41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How to calculate the voltage regulation – transformer phasor diagram</a:t>
            </a:r>
          </a:p>
        </p:txBody>
      </p:sp>
      <p:sp>
        <p:nvSpPr>
          <p:cNvPr id="6451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Use the phasor relation to obtain the voltage regulation</a:t>
            </a:r>
          </a:p>
        </p:txBody>
      </p:sp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068638"/>
            <a:ext cx="2952750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Types and construction of transformers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3814763" cy="4114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TW" sz="2000" b="1" smtClean="0"/>
              <a:t>Core-form</a:t>
            </a:r>
            <a:r>
              <a:rPr lang="en-US" altLang="zh-TW" sz="2000" smtClean="0"/>
              <a:t>: consists a simple rectangular laminated piece of steel with the transformer winding wrapped around two sides of the rectangle</a:t>
            </a:r>
          </a:p>
          <a:p>
            <a:pPr>
              <a:buFontTx/>
              <a:buChar char="•"/>
            </a:pPr>
            <a:endParaRPr lang="en-US" altLang="zh-TW" sz="2000" smtClean="0"/>
          </a:p>
          <a:p>
            <a:pPr>
              <a:buFontTx/>
              <a:buChar char="•"/>
            </a:pPr>
            <a:r>
              <a:rPr lang="en-US" altLang="zh-TW" sz="2000" b="1" smtClean="0"/>
              <a:t>Shell-form</a:t>
            </a:r>
            <a:r>
              <a:rPr lang="en-US" altLang="zh-TW" sz="2000" smtClean="0"/>
              <a:t>: consists three legs laminated core with winding wrapped around the center leg</a:t>
            </a:r>
          </a:p>
        </p:txBody>
      </p:sp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773238"/>
            <a:ext cx="36734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4149725"/>
            <a:ext cx="2808288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655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Phasor diagram - lagging</a:t>
            </a:r>
          </a:p>
        </p:txBody>
      </p:sp>
      <p:pic>
        <p:nvPicPr>
          <p:cNvPr id="655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7488237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Phasor diagram - unit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65400"/>
            <a:ext cx="72009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Phasor diagram - leading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1258888" y="2276475"/>
          <a:ext cx="6408737" cy="272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Photo Editor 影像 " r:id="rId3" imgW="4525007" imgH="1924319" progId="MSPhotoEd.3">
                  <p:embed/>
                </p:oleObj>
              </mc:Choice>
              <mc:Fallback>
                <p:oleObj name="Photo Editor 影像 " r:id="rId3" imgW="4525007" imgH="19243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76475"/>
                        <a:ext cx="6408737" cy="272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Approximation</a:t>
            </a: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33600"/>
            <a:ext cx="7777162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Transformer efficiency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916113"/>
            <a:ext cx="27146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933825"/>
            <a:ext cx="7416800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6963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Transformer efficiency</a:t>
            </a:r>
          </a:p>
        </p:txBody>
      </p:sp>
      <p:pic>
        <p:nvPicPr>
          <p:cNvPr id="6963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060575"/>
            <a:ext cx="7920037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 2-5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213"/>
            <a:ext cx="671512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33375"/>
            <a:ext cx="7416800" cy="617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33375"/>
            <a:ext cx="59150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860800"/>
            <a:ext cx="53054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65175"/>
            <a:ext cx="57912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644900"/>
            <a:ext cx="48291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Core material and eddy current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The core is constructed of </a:t>
            </a:r>
            <a:r>
              <a:rPr lang="en-US" altLang="zh-TW" b="1" i="1" smtClean="0"/>
              <a:t>thin laminations</a:t>
            </a:r>
            <a:r>
              <a:rPr lang="en-US" altLang="zh-TW" smtClean="0"/>
              <a:t> electrically isolated from each other in order to minimize the </a:t>
            </a:r>
            <a:r>
              <a:rPr lang="en-US" altLang="zh-TW" b="1" i="1" smtClean="0"/>
              <a:t>eddy currents</a:t>
            </a:r>
            <a:r>
              <a:rPr lang="en-US" altLang="zh-TW" smtClean="0"/>
              <a:t>.</a:t>
            </a:r>
          </a:p>
          <a:p>
            <a:pPr>
              <a:buFontTx/>
              <a:buChar char="•"/>
            </a:pPr>
            <a:endParaRPr lang="en-US" altLang="zh-TW" smtClean="0"/>
          </a:p>
          <a:p>
            <a:pPr>
              <a:buFontTx/>
              <a:buChar char="•"/>
            </a:pPr>
            <a:r>
              <a:rPr lang="en-US" altLang="zh-TW" smtClean="0"/>
              <a:t>Eddy current: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1476375" y="4076700"/>
          <a:ext cx="6096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hoto Editor 影像 " r:id="rId3" imgW="22342857" imgH="5866667" progId="MSPhotoEd.3">
                  <p:embed/>
                </p:oleObj>
              </mc:Choice>
              <mc:Fallback>
                <p:oleObj name="Photo Editor 影像 " r:id="rId3" imgW="22342857" imgH="5866667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76700"/>
                        <a:ext cx="6096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33375"/>
            <a:ext cx="7632700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76250"/>
            <a:ext cx="763270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165850"/>
            <a:ext cx="56165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3338"/>
            <a:ext cx="6667500" cy="679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49275"/>
            <a:ext cx="7777163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Transformer taps and voltage regulation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The taps of transformer is used to change the effective turns ratio of transformer</a:t>
            </a:r>
          </a:p>
        </p:txBody>
      </p:sp>
      <p:pic>
        <p:nvPicPr>
          <p:cNvPr id="788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924175"/>
            <a:ext cx="7777162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TCUL and voltage regulator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smtClean="0"/>
              <a:t>The </a:t>
            </a:r>
            <a:r>
              <a:rPr lang="en-US" altLang="zh-TW" b="1" i="1" smtClean="0"/>
              <a:t>tape changing under load</a:t>
            </a:r>
            <a:r>
              <a:rPr lang="en-US" altLang="zh-TW" smtClean="0"/>
              <a:t> (TCUL) is a transformer with the ability to change taps while power is connected to it</a:t>
            </a:r>
          </a:p>
          <a:p>
            <a:pPr marL="457200" indent="-457200">
              <a:buFontTx/>
              <a:buAutoNum type="arabicPeriod"/>
            </a:pPr>
            <a:r>
              <a:rPr lang="en-US" altLang="zh-TW" smtClean="0"/>
              <a:t>The </a:t>
            </a:r>
            <a:r>
              <a:rPr lang="en-US" altLang="zh-TW" b="1" i="1" smtClean="0"/>
              <a:t>voltage regulator</a:t>
            </a:r>
            <a:r>
              <a:rPr lang="en-US" altLang="zh-TW" smtClean="0"/>
              <a:t> is the TCUL with voltage sensing circuitry that automatically change taps to maintain the output voltage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808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The autotransformer</a:t>
            </a: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FontTx/>
              <a:buChar char="•"/>
            </a:pPr>
            <a:r>
              <a:rPr lang="en-US" altLang="zh-TW" sz="2000" smtClean="0"/>
              <a:t> </a:t>
            </a:r>
            <a:r>
              <a:rPr lang="en-US" altLang="zh-TW" smtClean="0"/>
              <a:t>Continuously tune the output voltage magnitude</a:t>
            </a:r>
          </a:p>
          <a:p>
            <a:pPr marL="0" indent="0">
              <a:buFontTx/>
              <a:buChar char="•"/>
            </a:pPr>
            <a:r>
              <a:rPr lang="en-US" altLang="zh-TW" smtClean="0"/>
              <a:t> The size of auto transformer is smaller than the size of conventional transformer</a:t>
            </a:r>
          </a:p>
          <a:p>
            <a:pPr marL="0" indent="0">
              <a:buFontTx/>
              <a:buChar char="•"/>
            </a:pPr>
            <a:r>
              <a:rPr lang="en-US" altLang="zh-TW" smtClean="0"/>
              <a:t> Output terminal is not electrical isolation</a:t>
            </a:r>
          </a:p>
        </p:txBody>
      </p:sp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060575"/>
            <a:ext cx="314325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smtClean="0"/>
              <a:t>The step-up connection of autotransformer from conventional transformer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89138"/>
            <a:ext cx="75612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The step-down connection of autotransformer</a:t>
            </a:r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76475"/>
            <a:ext cx="5616575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Voltage and current in both coils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989138"/>
            <a:ext cx="4032250" cy="4114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TW" b="1" i="1" smtClean="0"/>
              <a:t>Coil</a:t>
            </a:r>
            <a:r>
              <a:rPr lang="en-US" altLang="zh-TW" smtClean="0"/>
              <a:t> voltage and current in Nc and Nse still follow the voltage and current relation</a:t>
            </a:r>
          </a:p>
          <a:p>
            <a:pPr>
              <a:buFontTx/>
              <a:buChar char="•"/>
            </a:pPr>
            <a:endParaRPr lang="en-US" altLang="zh-TW" smtClean="0"/>
          </a:p>
          <a:p>
            <a:pPr>
              <a:buFontTx/>
              <a:buChar char="•"/>
            </a:pPr>
            <a:r>
              <a:rPr lang="en-US" altLang="zh-TW" smtClean="0"/>
              <a:t>The autotransformer </a:t>
            </a:r>
            <a:r>
              <a:rPr lang="en-US" altLang="zh-TW" b="1" i="1" smtClean="0"/>
              <a:t>terminal</a:t>
            </a:r>
            <a:r>
              <a:rPr lang="en-US" altLang="zh-TW" smtClean="0"/>
              <a:t> voltage and current</a:t>
            </a:r>
          </a:p>
        </p:txBody>
      </p:sp>
      <p:pic>
        <p:nvPicPr>
          <p:cNvPr id="8397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060575"/>
            <a:ext cx="24479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860800"/>
            <a:ext cx="1871663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941888"/>
            <a:ext cx="172878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Special purpose transformers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b="1" i="1" smtClean="0"/>
              <a:t>Unit transformer</a:t>
            </a:r>
            <a:r>
              <a:rPr lang="en-US" altLang="zh-TW" smtClean="0"/>
              <a:t>: used for voltage up from generator to transmission system.</a:t>
            </a:r>
          </a:p>
          <a:p>
            <a:pPr>
              <a:buFontTx/>
              <a:buChar char="•"/>
            </a:pPr>
            <a:r>
              <a:rPr lang="en-US" altLang="zh-TW" b="1" i="1" smtClean="0"/>
              <a:t>Substation transformer</a:t>
            </a:r>
            <a:r>
              <a:rPr lang="en-US" altLang="zh-TW" smtClean="0"/>
              <a:t>: used for voltage down from transmission to distribution</a:t>
            </a:r>
          </a:p>
          <a:p>
            <a:pPr>
              <a:buFontTx/>
              <a:buChar char="•"/>
            </a:pPr>
            <a:r>
              <a:rPr lang="en-US" altLang="zh-TW" b="1" i="1" smtClean="0"/>
              <a:t>Distribution transformer</a:t>
            </a:r>
            <a:r>
              <a:rPr lang="en-US" altLang="zh-TW" smtClean="0"/>
              <a:t>: used for voltage down from distribution to actual used levels</a:t>
            </a:r>
          </a:p>
          <a:p>
            <a:pPr>
              <a:buFontTx/>
              <a:buChar char="•"/>
            </a:pPr>
            <a:r>
              <a:rPr lang="en-US" altLang="zh-TW" b="1" i="1" smtClean="0"/>
              <a:t>Potential transformer</a:t>
            </a:r>
            <a:r>
              <a:rPr lang="en-US" altLang="zh-TW" smtClean="0"/>
              <a:t> (PT): 110V at secondary side</a:t>
            </a:r>
          </a:p>
          <a:p>
            <a:pPr>
              <a:buFontTx/>
              <a:buChar char="•"/>
            </a:pPr>
            <a:r>
              <a:rPr lang="en-US" altLang="zh-TW" b="1" i="1" smtClean="0"/>
              <a:t>Current transformer</a:t>
            </a:r>
            <a:r>
              <a:rPr lang="en-US" altLang="zh-TW" smtClean="0"/>
              <a:t> (CT): 5A at secondary side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Terminal voltage and current relation of autotransformer</a:t>
            </a:r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89138"/>
            <a:ext cx="72009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Terminal voltage and current relation of autotransformer</a:t>
            </a:r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16113"/>
            <a:ext cx="65532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652963"/>
            <a:ext cx="66960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Apparatus power rating advantage in autotransformer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There are two types of rating</a:t>
            </a:r>
          </a:p>
          <a:p>
            <a:pPr lvl="1">
              <a:buFontTx/>
              <a:buChar char="–"/>
            </a:pPr>
            <a:r>
              <a:rPr lang="en-US" altLang="zh-TW" smtClean="0"/>
              <a:t>Power rating on terminals Sio</a:t>
            </a:r>
          </a:p>
          <a:p>
            <a:pPr lvl="1">
              <a:buFontTx/>
              <a:buChar char="–"/>
            </a:pPr>
            <a:r>
              <a:rPr lang="en-US" altLang="zh-TW" smtClean="0"/>
              <a:t>Power rating on windings Sw</a:t>
            </a:r>
          </a:p>
          <a:p>
            <a:pPr>
              <a:buFontTx/>
              <a:buChar char="•"/>
            </a:pPr>
            <a:r>
              <a:rPr lang="en-US" altLang="zh-TW" smtClean="0"/>
              <a:t>Terminals power rating Sio</a:t>
            </a:r>
          </a:p>
          <a:p>
            <a:pPr>
              <a:buFontTx/>
              <a:buChar char="•"/>
            </a:pPr>
            <a:endParaRPr lang="en-US" altLang="zh-TW" smtClean="0"/>
          </a:p>
          <a:p>
            <a:pPr>
              <a:buFontTx/>
              <a:buChar char="•"/>
            </a:pPr>
            <a:endParaRPr lang="en-US" altLang="zh-TW" smtClean="0"/>
          </a:p>
          <a:p>
            <a:pPr>
              <a:buFontTx/>
              <a:buChar char="•"/>
            </a:pPr>
            <a:r>
              <a:rPr lang="en-US" altLang="zh-TW" smtClean="0"/>
              <a:t>Winding power rating Sw</a:t>
            </a:r>
          </a:p>
          <a:p>
            <a:pPr>
              <a:buFontTx/>
              <a:buChar char="•"/>
            </a:pPr>
            <a:endParaRPr lang="en-US" altLang="zh-TW" smtClean="0"/>
          </a:p>
          <a:p>
            <a:pPr>
              <a:buFontTx/>
              <a:buChar char="•"/>
            </a:pPr>
            <a:endParaRPr lang="en-US" altLang="zh-TW" smtClean="0"/>
          </a:p>
        </p:txBody>
      </p:sp>
      <p:pic>
        <p:nvPicPr>
          <p:cNvPr id="870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789363"/>
            <a:ext cx="142716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789363"/>
            <a:ext cx="145415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89363"/>
            <a:ext cx="1871663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084763"/>
            <a:ext cx="237648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Apparatus power rating advantage in autotransformer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Relation </a:t>
            </a:r>
          </a:p>
        </p:txBody>
      </p:sp>
      <p:pic>
        <p:nvPicPr>
          <p:cNvPr id="8806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565400"/>
            <a:ext cx="201612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349500"/>
            <a:ext cx="2808288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797425"/>
            <a:ext cx="201612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 2-7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8064500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7561263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573463"/>
            <a:ext cx="521970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33375"/>
            <a:ext cx="7127875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Autotransformer summarize</a:t>
            </a:r>
          </a:p>
        </p:txBody>
      </p:sp>
      <p:sp>
        <p:nvSpPr>
          <p:cNvPr id="9216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smtClean="0"/>
              <a:t>When two voltages are fairly close to each other</a:t>
            </a:r>
          </a:p>
          <a:p>
            <a:pPr>
              <a:buFontTx/>
              <a:buChar char="•"/>
            </a:pPr>
            <a:r>
              <a:rPr lang="en-US" altLang="zh-TW" smtClean="0"/>
              <a:t>The power advantage is very large</a:t>
            </a:r>
          </a:p>
          <a:p>
            <a:pPr>
              <a:buFontTx/>
              <a:buChar char="•"/>
            </a:pPr>
            <a:r>
              <a:rPr lang="en-US" altLang="zh-TW" smtClean="0"/>
              <a:t>There is a direct physical connection between primary and secondary sides.</a:t>
            </a:r>
          </a:p>
          <a:p>
            <a:pPr>
              <a:buFontTx/>
              <a:buChar char="•"/>
            </a:pPr>
            <a:r>
              <a:rPr lang="en-US" altLang="zh-TW" smtClean="0"/>
              <a:t>The autotransformer is a convenient and inexpensive way to tie </a:t>
            </a:r>
            <a:r>
              <a:rPr lang="en-US" altLang="zh-TW" b="1" smtClean="0"/>
              <a:t>nearly equal</a:t>
            </a:r>
            <a:r>
              <a:rPr lang="en-US" altLang="zh-TW" smtClean="0"/>
              <a:t> two voltages together</a:t>
            </a:r>
          </a:p>
          <a:p>
            <a:pPr>
              <a:buFontTx/>
              <a:buChar char="•"/>
            </a:pPr>
            <a:r>
              <a:rPr lang="en-US" altLang="zh-TW" smtClean="0"/>
              <a:t>The electrical isolation of two sides is lost</a:t>
            </a:r>
          </a:p>
          <a:p>
            <a:pPr>
              <a:buFontTx/>
              <a:buChar char="•"/>
            </a:pPr>
            <a:endParaRPr lang="en-US" altLang="zh-TW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 2-8</a:t>
            </a:r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16113"/>
            <a:ext cx="7991475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692150"/>
            <a:ext cx="755967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The ideal transformer characteristics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276475"/>
            <a:ext cx="68675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Three-phase transformer – three single-phase transformer banks</a:t>
            </a:r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6119812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Three-phase transformer – one three-lags transformer banks</a:t>
            </a:r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44675"/>
            <a:ext cx="5400675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Three types of terminal connection</a:t>
            </a:r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060575"/>
            <a:ext cx="78486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Wye-wye connection</a:t>
            </a: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89138"/>
            <a:ext cx="71437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652963"/>
            <a:ext cx="26289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516563"/>
            <a:ext cx="64293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993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Wye-wye connection</a:t>
            </a:r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916113"/>
            <a:ext cx="48482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Wye-wye connection</a:t>
            </a:r>
          </a:p>
        </p:txBody>
      </p:sp>
      <p:pic>
        <p:nvPicPr>
          <p:cNvPr id="1003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44675"/>
            <a:ext cx="526732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Wye-wye connection</a:t>
            </a:r>
          </a:p>
        </p:txBody>
      </p:sp>
      <p:pic>
        <p:nvPicPr>
          <p:cNvPr id="10138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916113"/>
            <a:ext cx="49149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Solving the unbalance and 3rd harmonic problems in wye-wye connection</a:t>
            </a: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zh-TW" b="1" i="1" smtClean="0"/>
              <a:t>Solid ground the neutral of transformers</a:t>
            </a:r>
            <a:r>
              <a:rPr lang="en-US" altLang="zh-TW" smtClean="0"/>
              <a:t>: solve the unbalance problem and support a return path to the 3rd harmonic component.</a:t>
            </a:r>
          </a:p>
          <a:p>
            <a:pPr marL="457200" indent="-457200">
              <a:buFontTx/>
              <a:buAutoNum type="arabicPeriod"/>
            </a:pPr>
            <a:r>
              <a:rPr lang="en-US" altLang="zh-TW" b="1" i="1" smtClean="0"/>
              <a:t>Add a </a:t>
            </a:r>
            <a:r>
              <a:rPr lang="en-US" altLang="zh-TW" b="1" i="1" smtClean="0">
                <a:latin typeface="Symbol" pitchFamily="18" charset="2"/>
              </a:rPr>
              <a:t>D</a:t>
            </a:r>
            <a:r>
              <a:rPr lang="en-US" altLang="zh-TW" b="1" i="1" smtClean="0"/>
              <a:t>-connected third winding</a:t>
            </a:r>
            <a:r>
              <a:rPr lang="en-US" altLang="zh-TW" smtClean="0"/>
              <a:t>: Since 3rd harmonic components are in-phase in each branch of </a:t>
            </a:r>
            <a:r>
              <a:rPr lang="en-US" altLang="zh-TW" smtClean="0">
                <a:latin typeface="Symbol" pitchFamily="18" charset="2"/>
              </a:rPr>
              <a:t>D</a:t>
            </a:r>
            <a:r>
              <a:rPr lang="en-US" altLang="zh-TW" smtClean="0"/>
              <a:t>-connection, 3rd harmonic components will be limited in </a:t>
            </a:r>
            <a:r>
              <a:rPr lang="en-US" altLang="zh-TW" smtClean="0">
                <a:latin typeface="Symbol" pitchFamily="18" charset="2"/>
              </a:rPr>
              <a:t>D</a:t>
            </a:r>
            <a:r>
              <a:rPr lang="en-US" altLang="zh-TW" smtClean="0"/>
              <a:t>-connection as the circulating current.</a:t>
            </a:r>
          </a:p>
          <a:p>
            <a:pPr marL="457200" indent="-457200">
              <a:buFontTx/>
              <a:buAutoNum type="arabicPeriod"/>
            </a:pPr>
            <a:endParaRPr lang="en-US" altLang="zh-TW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Wye-delta connection</a:t>
            </a:r>
          </a:p>
        </p:txBody>
      </p:sp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916113"/>
            <a:ext cx="67246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589588"/>
            <a:ext cx="20669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797425"/>
            <a:ext cx="8477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797425"/>
            <a:ext cx="13239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/>
              <a:t>Electric Machinery</a:t>
            </a:r>
          </a:p>
        </p:txBody>
      </p:sp>
      <p:sp>
        <p:nvSpPr>
          <p:cNvPr id="1044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Wye-delta connection</a:t>
            </a:r>
          </a:p>
        </p:txBody>
      </p:sp>
      <p:pic>
        <p:nvPicPr>
          <p:cNvPr id="10445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773238"/>
            <a:ext cx="43243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LossSlides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SwLossSlides">
      <a:majorFont>
        <a:latin typeface="Palatino Linotype"/>
        <a:ea typeface="標楷體"/>
        <a:cs typeface=""/>
      </a:majorFont>
      <a:minorFont>
        <a:latin typeface="Palatino Linotype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  <a:ea typeface="新細明體" pitchFamily="18" charset="-120"/>
          </a:defRPr>
        </a:defPPr>
      </a:lstStyle>
    </a:lnDef>
  </a:objectDefaults>
  <a:extraClrSchemeLst>
    <a:extraClrScheme>
      <a:clrScheme name="SwLoss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wLoss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wLoss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wLoss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wLoss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wLoss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wLoss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wLossSlides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1_SwLossSlides">
      <a:majorFont>
        <a:latin typeface="Palatino Linotype"/>
        <a:ea typeface="標楷體"/>
        <a:cs typeface=""/>
      </a:majorFont>
      <a:minorFont>
        <a:latin typeface="Palatino Linotype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  <a:ea typeface="新細明體" pitchFamily="18" charset="-120"/>
          </a:defRPr>
        </a:defPPr>
      </a:lstStyle>
    </a:lnDef>
  </a:objectDefaults>
  <a:extraClrSchemeLst>
    <a:extraClrScheme>
      <a:clrScheme name="1_SwLoss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wLoss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wLoss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wLoss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wLoss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wLoss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wLoss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Errickson's</Template>
  <TotalTime>3388</TotalTime>
  <Words>1716</Words>
  <Application>Microsoft Office PowerPoint</Application>
  <PresentationFormat>如螢幕大小 (4:3)</PresentationFormat>
  <Paragraphs>343</Paragraphs>
  <Slides>124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124</vt:i4>
      </vt:variant>
    </vt:vector>
  </HeadingPairs>
  <TitlesOfParts>
    <vt:vector size="128" baseType="lpstr">
      <vt:lpstr>SwLossSlides</vt:lpstr>
      <vt:lpstr>1_SwLossSlides</vt:lpstr>
      <vt:lpstr>Photo Editor 影像 </vt:lpstr>
      <vt:lpstr>方程式</vt:lpstr>
      <vt:lpstr>Chapter 2 Transformers</vt:lpstr>
      <vt:lpstr>Chapter 2 Transformers</vt:lpstr>
      <vt:lpstr>Transformers</vt:lpstr>
      <vt:lpstr>Why transformers are important to modern life</vt:lpstr>
      <vt:lpstr>Voltage levels used in Taipower system</vt:lpstr>
      <vt:lpstr>Types and construction of transformers</vt:lpstr>
      <vt:lpstr>Core material and eddy current</vt:lpstr>
      <vt:lpstr>Special purpose transformers</vt:lpstr>
      <vt:lpstr>The ideal transformer characteristics</vt:lpstr>
      <vt:lpstr>The ideal transformer characteristics</vt:lpstr>
      <vt:lpstr>Dot convention in ideal transformer</vt:lpstr>
      <vt:lpstr>Power in an ideal transformer</vt:lpstr>
      <vt:lpstr>Power in an ideal transformer</vt:lpstr>
      <vt:lpstr>Impedance transformation through a transformer</vt:lpstr>
      <vt:lpstr>Analysis of circuits containing ideal transformers</vt:lpstr>
      <vt:lpstr>Example 2-1</vt:lpstr>
      <vt:lpstr>Example 2-1</vt:lpstr>
      <vt:lpstr>PowerPoint 簡報</vt:lpstr>
      <vt:lpstr>PowerPoint 簡報</vt:lpstr>
      <vt:lpstr>PowerPoint 簡報</vt:lpstr>
      <vt:lpstr>PowerPoint 簡報</vt:lpstr>
      <vt:lpstr>PowerPoint 簡報</vt:lpstr>
      <vt:lpstr>Induced voltage and flux linkage l</vt:lpstr>
      <vt:lpstr>Voltage relation between primary and secondary derived from Faraday’s law</vt:lpstr>
      <vt:lpstr>Voltage relation</vt:lpstr>
      <vt:lpstr>Voltage relation</vt:lpstr>
      <vt:lpstr>Induced voltage relation - Induced by mutual flux</vt:lpstr>
      <vt:lpstr>Terminal voltage relation - Neglecting the leakage flux</vt:lpstr>
      <vt:lpstr>Modeling the leakage flux by leakage inductance</vt:lpstr>
      <vt:lpstr>Modeling the leakage flux by leakage inductance</vt:lpstr>
      <vt:lpstr>Theory of operation of real single-phase transformers – secondary side open</vt:lpstr>
      <vt:lpstr>Magnetization current in real transformer</vt:lpstr>
      <vt:lpstr>Magnetization curve</vt:lpstr>
      <vt:lpstr>Magnetization current</vt:lpstr>
      <vt:lpstr>Magnetization current</vt:lpstr>
      <vt:lpstr>Core loss current</vt:lpstr>
      <vt:lpstr>Excitation current iex</vt:lpstr>
      <vt:lpstr>Current ratio on a transformer</vt:lpstr>
      <vt:lpstr>Polarity of the magnetomotive force</vt:lpstr>
      <vt:lpstr>The net magnetomotive force and magnetic circuit</vt:lpstr>
      <vt:lpstr>Ideal transformer</vt:lpstr>
      <vt:lpstr>The assumptions from real to ideal transformer</vt:lpstr>
      <vt:lpstr>The equivalent circuit of a transformer – to model the non-ideal characteristics</vt:lpstr>
      <vt:lpstr>Modeling excitation current and copper loss</vt:lpstr>
      <vt:lpstr>The resulting equivalent circuit</vt:lpstr>
      <vt:lpstr>Impedance transform to primary or secondary side</vt:lpstr>
      <vt:lpstr>Approximate equivalent circuit</vt:lpstr>
      <vt:lpstr>Neglecting excitation current</vt:lpstr>
      <vt:lpstr>Measure the equivalent circuit parameters</vt:lpstr>
      <vt:lpstr>Open circuit test</vt:lpstr>
      <vt:lpstr>Open circuit test</vt:lpstr>
      <vt:lpstr>Short circuit test</vt:lpstr>
      <vt:lpstr>Short circuit test</vt:lpstr>
      <vt:lpstr>Example 2-2</vt:lpstr>
      <vt:lpstr>PowerPoint 簡報</vt:lpstr>
      <vt:lpstr>PowerPoint 簡報</vt:lpstr>
      <vt:lpstr>PowerPoint 簡報</vt:lpstr>
      <vt:lpstr>Transformer voltage regulation and efficiency</vt:lpstr>
      <vt:lpstr>How to calculate the voltage regulation – transformer phasor diagram</vt:lpstr>
      <vt:lpstr>Phasor diagram - lagging</vt:lpstr>
      <vt:lpstr>Phasor diagram - unit</vt:lpstr>
      <vt:lpstr>Phasor diagram - leading</vt:lpstr>
      <vt:lpstr>Approximation</vt:lpstr>
      <vt:lpstr>Transformer efficiency</vt:lpstr>
      <vt:lpstr>Transformer efficiency</vt:lpstr>
      <vt:lpstr>Example 2-5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Transformer taps and voltage regulation</vt:lpstr>
      <vt:lpstr>TCUL and voltage regulator</vt:lpstr>
      <vt:lpstr>The autotransformer</vt:lpstr>
      <vt:lpstr>The step-up connection of autotransformer from conventional transformer</vt:lpstr>
      <vt:lpstr>The step-down connection of autotransformer</vt:lpstr>
      <vt:lpstr>Voltage and current in both coils</vt:lpstr>
      <vt:lpstr>Terminal voltage and current relation of autotransformer</vt:lpstr>
      <vt:lpstr>Terminal voltage and current relation of autotransformer</vt:lpstr>
      <vt:lpstr>Apparatus power rating advantage in autotransformer</vt:lpstr>
      <vt:lpstr>Apparatus power rating advantage in autotransformer</vt:lpstr>
      <vt:lpstr>Example 2-7</vt:lpstr>
      <vt:lpstr>PowerPoint 簡報</vt:lpstr>
      <vt:lpstr>PowerPoint 簡報</vt:lpstr>
      <vt:lpstr>Autotransformer summarize</vt:lpstr>
      <vt:lpstr>Example 2-8</vt:lpstr>
      <vt:lpstr>PowerPoint 簡報</vt:lpstr>
      <vt:lpstr>Three-phase transformer – three single-phase transformer banks</vt:lpstr>
      <vt:lpstr>Three-phase transformer – one three-lags transformer banks</vt:lpstr>
      <vt:lpstr>Three types of terminal connection</vt:lpstr>
      <vt:lpstr>Wye-wye connection</vt:lpstr>
      <vt:lpstr>Wye-wye connection</vt:lpstr>
      <vt:lpstr>Wye-wye connection</vt:lpstr>
      <vt:lpstr>Wye-wye connection</vt:lpstr>
      <vt:lpstr>Solving the unbalance and 3rd harmonic problems in wye-wye connection</vt:lpstr>
      <vt:lpstr>Wye-delta connection</vt:lpstr>
      <vt:lpstr>Wye-delta connection</vt:lpstr>
      <vt:lpstr>Wye-delta connection summarize</vt:lpstr>
      <vt:lpstr>Phase analysis</vt:lpstr>
      <vt:lpstr>Delta-wye connection</vt:lpstr>
      <vt:lpstr>Delta-wye connection</vt:lpstr>
      <vt:lpstr>Phase analysis</vt:lpstr>
      <vt:lpstr>Delta-wye connection</vt:lpstr>
      <vt:lpstr>Delta-wye or wye-delta</vt:lpstr>
      <vt:lpstr>Delta-delta connection</vt:lpstr>
      <vt:lpstr>Delta-delta connection</vt:lpstr>
      <vt:lpstr>Three-phase transformation using two transformers</vt:lpstr>
      <vt:lpstr>V-V connection</vt:lpstr>
      <vt:lpstr>Power rating of D-D connection</vt:lpstr>
      <vt:lpstr>Power rating of V-V connection</vt:lpstr>
      <vt:lpstr>Comparison of power rating</vt:lpstr>
      <vt:lpstr>Open Y-open D connection</vt:lpstr>
      <vt:lpstr>Scott-T connection – railroad applications</vt:lpstr>
      <vt:lpstr>PowerPoint 簡報</vt:lpstr>
      <vt:lpstr>T-T three phase connection</vt:lpstr>
      <vt:lpstr>T-T three phase connection</vt:lpstr>
      <vt:lpstr>Transformer rating and relative problems</vt:lpstr>
      <vt:lpstr>PowerPoint 簡報</vt:lpstr>
      <vt:lpstr>Frequency limitation</vt:lpstr>
      <vt:lpstr>Inrush current problem</vt:lpstr>
      <vt:lpstr>Instrument transformer</vt:lpstr>
      <vt:lpstr>Recap</vt:lpstr>
    </vt:vector>
  </TitlesOfParts>
  <Company>NDU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Time Wavelet Transforms</dc:title>
  <dc:creator>Chi-Shan Yu</dc:creator>
  <cp:lastModifiedBy>Chi-Shan Yu</cp:lastModifiedBy>
  <cp:revision>184</cp:revision>
  <dcterms:created xsi:type="dcterms:W3CDTF">2005-01-22T05:31:04Z</dcterms:created>
  <dcterms:modified xsi:type="dcterms:W3CDTF">2010-10-11T04:27:39Z</dcterms:modified>
</cp:coreProperties>
</file>